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144000" cy="6858000" type="screen4x3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2" y="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EC17B-37F4-431C-B733-D3B2521D16E6}" type="datetimeFigureOut">
              <a:rPr lang="fr-FR" smtClean="0"/>
              <a:pPr/>
              <a:t>12/03/2026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E0C3B-E5A2-4B95-B643-93583D9DA7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E0C3B-E5A2-4B95-B643-93583D9DA7F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8FED-BABC-4C0B-AAFE-B2768FD7C934}" type="datetimeFigureOut">
              <a:rPr lang="fr-FR" smtClean="0"/>
              <a:pPr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7D2-BC76-449D-899B-1476EE428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8FED-BABC-4C0B-AAFE-B2768FD7C934}" type="datetimeFigureOut">
              <a:rPr lang="fr-FR" smtClean="0"/>
              <a:pPr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7D2-BC76-449D-899B-1476EE428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8FED-BABC-4C0B-AAFE-B2768FD7C934}" type="datetimeFigureOut">
              <a:rPr lang="fr-FR" smtClean="0"/>
              <a:pPr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7D2-BC76-449D-899B-1476EE428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8FED-BABC-4C0B-AAFE-B2768FD7C934}" type="datetimeFigureOut">
              <a:rPr lang="fr-FR" smtClean="0"/>
              <a:pPr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7D2-BC76-449D-899B-1476EE428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8FED-BABC-4C0B-AAFE-B2768FD7C934}" type="datetimeFigureOut">
              <a:rPr lang="fr-FR" smtClean="0"/>
              <a:pPr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7D2-BC76-449D-899B-1476EE428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8FED-BABC-4C0B-AAFE-B2768FD7C934}" type="datetimeFigureOut">
              <a:rPr lang="fr-FR" smtClean="0"/>
              <a:pPr/>
              <a:t>12/03/2026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7D2-BC76-449D-899B-1476EE428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8FED-BABC-4C0B-AAFE-B2768FD7C934}" type="datetimeFigureOut">
              <a:rPr lang="fr-FR" smtClean="0"/>
              <a:pPr/>
              <a:t>12/03/2026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7D2-BC76-449D-899B-1476EE428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8FED-BABC-4C0B-AAFE-B2768FD7C934}" type="datetimeFigureOut">
              <a:rPr lang="fr-FR" smtClean="0"/>
              <a:pPr/>
              <a:t>12/03/2026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7D2-BC76-449D-899B-1476EE428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8FED-BABC-4C0B-AAFE-B2768FD7C934}" type="datetimeFigureOut">
              <a:rPr lang="fr-FR" smtClean="0"/>
              <a:pPr/>
              <a:t>12/03/2026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7D2-BC76-449D-899B-1476EE428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8FED-BABC-4C0B-AAFE-B2768FD7C934}" type="datetimeFigureOut">
              <a:rPr lang="fr-FR" smtClean="0"/>
              <a:pPr/>
              <a:t>12/03/2026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7D2-BC76-449D-899B-1476EE428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8FED-BABC-4C0B-AAFE-B2768FD7C934}" type="datetimeFigureOut">
              <a:rPr lang="fr-FR" smtClean="0"/>
              <a:pPr/>
              <a:t>12/03/2026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F7D2-BC76-449D-899B-1476EE428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28FED-BABC-4C0B-AAFE-B2768FD7C934}" type="datetimeFigureOut">
              <a:rPr lang="fr-FR" smtClean="0"/>
              <a:pPr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EF7D2-BC76-449D-899B-1476EE428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img20230322_12115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u pied de page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fr-FR" smtClean="0"/>
              <a:t>Toute reproduction interdite sans l'autorisation de l'auteur: ©2021 Jérôme DARDALHON</a:t>
            </a:r>
          </a:p>
        </p:txBody>
      </p:sp>
      <p:pic>
        <p:nvPicPr>
          <p:cNvPr id="74755" name="Picture 5" descr="C:\Users\Admin\Pictures\img20230322_121046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7"/>
          <p:cNvSpPr>
            <a:spLocks noChangeArrowheads="1"/>
          </p:cNvSpPr>
          <p:nvPr/>
        </p:nvSpPr>
        <p:spPr bwMode="auto">
          <a:xfrm>
            <a:off x="6143625" y="142852"/>
            <a:ext cx="3000375" cy="428628"/>
          </a:xfrm>
          <a:prstGeom prst="rect">
            <a:avLst/>
          </a:prstGeom>
          <a:solidFill>
            <a:srgbClr val="33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AAPPMA de l’</a:t>
            </a:r>
            <a:r>
              <a:rPr lang="fr-FR" sz="2400" b="1" dirty="0" err="1" smtClean="0">
                <a:solidFill>
                  <a:schemeClr val="bg1"/>
                </a:solidFill>
              </a:rPr>
              <a:t>arre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algn="ctr"/>
            <a:endParaRPr lang="fr-FR" sz="1400" b="1" dirty="0">
              <a:solidFill>
                <a:schemeClr val="accent3"/>
              </a:solidFill>
            </a:endParaRPr>
          </a:p>
          <a:p>
            <a:pPr algn="ctr"/>
            <a:endParaRPr lang="fr-FR" sz="1200" b="1" dirty="0">
              <a:solidFill>
                <a:schemeClr val="accent3"/>
              </a:solidFill>
            </a:endParaRPr>
          </a:p>
        </p:txBody>
      </p:sp>
      <p:sp>
        <p:nvSpPr>
          <p:cNvPr id="74757" name="ZoneTexte 12"/>
          <p:cNvSpPr txBox="1">
            <a:spLocks noChangeArrowheads="1"/>
          </p:cNvSpPr>
          <p:nvPr/>
        </p:nvSpPr>
        <p:spPr bwMode="auto">
          <a:xfrm>
            <a:off x="6215074" y="5572140"/>
            <a:ext cx="292892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rgbClr val="336600"/>
                </a:solidFill>
              </a:rPr>
              <a:t>E-mail : aappmadelarre@gmail.com</a:t>
            </a:r>
          </a:p>
          <a:p>
            <a:pPr algn="ctr"/>
            <a:r>
              <a:rPr lang="fr-FR" sz="1000" dirty="0" smtClean="0">
                <a:solidFill>
                  <a:srgbClr val="336600"/>
                </a:solidFill>
              </a:rPr>
              <a:t>E-mail </a:t>
            </a:r>
            <a:r>
              <a:rPr lang="fr-FR" sz="1000" dirty="0">
                <a:solidFill>
                  <a:srgbClr val="008000"/>
                </a:solidFill>
              </a:rPr>
              <a:t>: </a:t>
            </a:r>
            <a:r>
              <a:rPr lang="fr-FR" sz="1000" dirty="0" smtClean="0">
                <a:solidFill>
                  <a:srgbClr val="006600"/>
                </a:solidFill>
              </a:rPr>
              <a:t>jerome.dardalhon@gmail.com</a:t>
            </a:r>
          </a:p>
          <a:p>
            <a:pPr algn="ctr"/>
            <a:endParaRPr lang="fr-FR" sz="1000" dirty="0">
              <a:solidFill>
                <a:srgbClr val="006600"/>
              </a:solidFill>
            </a:endParaRPr>
          </a:p>
          <a:p>
            <a:pPr algn="ctr"/>
            <a:endParaRPr lang="fr-FR" sz="1000" dirty="0">
              <a:solidFill>
                <a:srgbClr val="336600"/>
              </a:solidFill>
            </a:endParaRPr>
          </a:p>
        </p:txBody>
      </p:sp>
      <p:sp>
        <p:nvSpPr>
          <p:cNvPr id="74758" name="ZoneTexte 13"/>
          <p:cNvSpPr txBox="1">
            <a:spLocks noChangeArrowheads="1"/>
          </p:cNvSpPr>
          <p:nvPr/>
        </p:nvSpPr>
        <p:spPr bwMode="auto">
          <a:xfrm>
            <a:off x="6143636" y="6000768"/>
            <a:ext cx="300036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3">
                    <a:lumMod val="50000"/>
                  </a:schemeClr>
                </a:solidFill>
              </a:rPr>
              <a:t>04.67.81.21.87</a:t>
            </a:r>
          </a:p>
          <a:p>
            <a:pPr algn="ctr"/>
            <a:r>
              <a:rPr lang="fr-FR" sz="1200" dirty="0" smtClean="0">
                <a:solidFill>
                  <a:schemeClr val="accent3">
                    <a:lumMod val="50000"/>
                  </a:schemeClr>
                </a:solidFill>
              </a:rPr>
              <a:t>06.18.75.50.15 </a:t>
            </a:r>
            <a:endParaRPr lang="fr-FR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fr-FR" sz="1200" dirty="0">
              <a:solidFill>
                <a:srgbClr val="336600"/>
              </a:solidFill>
            </a:endParaRPr>
          </a:p>
        </p:txBody>
      </p:sp>
      <p:sp>
        <p:nvSpPr>
          <p:cNvPr id="74759" name="Rectangle 8"/>
          <p:cNvSpPr>
            <a:spLocks noChangeArrowheads="1"/>
          </p:cNvSpPr>
          <p:nvPr/>
        </p:nvSpPr>
        <p:spPr bwMode="auto">
          <a:xfrm>
            <a:off x="1214414" y="1357298"/>
            <a:ext cx="714375" cy="3571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fr-FR" b="1" dirty="0" smtClean="0">
                <a:solidFill>
                  <a:srgbClr val="336600"/>
                </a:solidFill>
              </a:rPr>
              <a:t>165€</a:t>
            </a:r>
            <a:endParaRPr lang="fr-FR" b="1" dirty="0">
              <a:solidFill>
                <a:srgbClr val="336600"/>
              </a:solidFill>
            </a:endParaRPr>
          </a:p>
        </p:txBody>
      </p:sp>
      <p:sp>
        <p:nvSpPr>
          <p:cNvPr id="74760" name="Rectangle 9"/>
          <p:cNvSpPr>
            <a:spLocks noChangeArrowheads="1"/>
          </p:cNvSpPr>
          <p:nvPr/>
        </p:nvSpPr>
        <p:spPr bwMode="auto">
          <a:xfrm>
            <a:off x="1714480" y="2571744"/>
            <a:ext cx="714375" cy="3571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fr-FR" b="1" dirty="0" smtClean="0">
                <a:solidFill>
                  <a:srgbClr val="336600"/>
                </a:solidFill>
              </a:rPr>
              <a:t>220€</a:t>
            </a:r>
            <a:endParaRPr lang="fr-FR" b="1" dirty="0">
              <a:solidFill>
                <a:srgbClr val="3366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71802" y="2928934"/>
            <a:ext cx="3071812" cy="15001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fr-FR" sz="900" dirty="0">
                <a:solidFill>
                  <a:schemeClr val="bg2">
                    <a:lumMod val="10000"/>
                  </a:schemeClr>
                </a:solidFill>
              </a:rPr>
              <a:t>L’AAPPMA de l’</a:t>
            </a:r>
            <a:r>
              <a:rPr lang="fr-FR" sz="900" dirty="0" err="1">
                <a:solidFill>
                  <a:schemeClr val="bg2">
                    <a:lumMod val="10000"/>
                  </a:schemeClr>
                </a:solidFill>
              </a:rPr>
              <a:t>arre</a:t>
            </a:r>
            <a:r>
              <a:rPr lang="fr-FR" sz="900" dirty="0">
                <a:solidFill>
                  <a:schemeClr val="bg2">
                    <a:lumMod val="10000"/>
                  </a:schemeClr>
                </a:solidFill>
              </a:rPr>
              <a:t> vous accueille toute l’année afin de sensibiliser les plus jeunes à l’écologie des milieux aquatiques, à la découverte de la faune et de la flore des cours d’’eau du département et à l’apprentissage de la pêche</a:t>
            </a:r>
            <a:r>
              <a:rPr lang="fr-FR" sz="9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ctr">
              <a:defRPr/>
            </a:pPr>
            <a:r>
              <a:rPr lang="fr-FR" sz="900" dirty="0" smtClean="0">
                <a:solidFill>
                  <a:schemeClr val="bg2">
                    <a:lumMod val="10000"/>
                  </a:schemeClr>
                </a:solidFill>
              </a:rPr>
              <a:t>-</a:t>
            </a:r>
            <a:endParaRPr lang="fr-FR" sz="900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fr-FR" sz="9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sz="900" dirty="0" smtClean="0">
                <a:solidFill>
                  <a:schemeClr val="bg2">
                    <a:lumMod val="10000"/>
                  </a:schemeClr>
                </a:solidFill>
              </a:rPr>
              <a:t>Nôtre animateur diplômé, saura, </a:t>
            </a:r>
            <a:r>
              <a:rPr lang="fr-FR" sz="900" dirty="0">
                <a:solidFill>
                  <a:schemeClr val="bg2">
                    <a:lumMod val="10000"/>
                  </a:schemeClr>
                </a:solidFill>
              </a:rPr>
              <a:t>par </a:t>
            </a:r>
            <a:r>
              <a:rPr lang="fr-FR" sz="900" dirty="0" smtClean="0">
                <a:solidFill>
                  <a:schemeClr val="bg2">
                    <a:lumMod val="10000"/>
                  </a:schemeClr>
                </a:solidFill>
              </a:rPr>
              <a:t>son </a:t>
            </a:r>
            <a:r>
              <a:rPr lang="fr-FR" sz="900" dirty="0">
                <a:solidFill>
                  <a:schemeClr val="bg2">
                    <a:lumMod val="10000"/>
                  </a:schemeClr>
                </a:solidFill>
              </a:rPr>
              <a:t>expérience, </a:t>
            </a:r>
            <a:r>
              <a:rPr lang="fr-FR" sz="900" dirty="0" smtClean="0">
                <a:solidFill>
                  <a:schemeClr val="bg2">
                    <a:lumMod val="10000"/>
                  </a:schemeClr>
                </a:solidFill>
              </a:rPr>
              <a:t>vous transmettre sa </a:t>
            </a:r>
            <a:r>
              <a:rPr lang="fr-FR" sz="900" dirty="0">
                <a:solidFill>
                  <a:schemeClr val="bg2">
                    <a:lumMod val="10000"/>
                  </a:schemeClr>
                </a:solidFill>
              </a:rPr>
              <a:t>passion et les valeurs portées par </a:t>
            </a:r>
            <a:r>
              <a:rPr lang="fr-FR" sz="900" dirty="0" smtClean="0">
                <a:solidFill>
                  <a:schemeClr val="bg2">
                    <a:lumMod val="10000"/>
                  </a:schemeClr>
                </a:solidFill>
              </a:rPr>
              <a:t>l’association. Le </a:t>
            </a:r>
            <a:r>
              <a:rPr lang="fr-FR" sz="900" dirty="0">
                <a:solidFill>
                  <a:schemeClr val="bg2">
                    <a:lumMod val="10000"/>
                  </a:schemeClr>
                </a:solidFill>
              </a:rPr>
              <a:t>respect de l’environnement et la protection des milieux sont au cœur des préoccupations de l’AAPPMA de l’</a:t>
            </a:r>
            <a:r>
              <a:rPr lang="fr-FR" sz="900" dirty="0" err="1">
                <a:solidFill>
                  <a:schemeClr val="bg2">
                    <a:lumMod val="10000"/>
                  </a:schemeClr>
                </a:solidFill>
              </a:rPr>
              <a:t>arre</a:t>
            </a:r>
            <a:r>
              <a:rPr lang="fr-FR" sz="9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ctr">
              <a:defRPr/>
            </a:pPr>
            <a:endParaRPr lang="fr-FR" sz="9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42844" y="4071942"/>
            <a:ext cx="2857520" cy="6429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Arial" charset="0"/>
              <a:buChar char="•"/>
              <a:defRPr/>
            </a:pPr>
            <a:r>
              <a:rPr lang="fr-FR" sz="800" dirty="0" smtClean="0">
                <a:solidFill>
                  <a:schemeClr val="accent3">
                    <a:lumMod val="50000"/>
                  </a:schemeClr>
                </a:solidFill>
              </a:rPr>
              <a:t>Carte </a:t>
            </a:r>
            <a:r>
              <a:rPr lang="fr-FR" sz="800" dirty="0" smtClean="0">
                <a:solidFill>
                  <a:schemeClr val="accent3">
                    <a:lumMod val="50000"/>
                  </a:schemeClr>
                </a:solidFill>
              </a:rPr>
              <a:t>de </a:t>
            </a:r>
            <a:r>
              <a:rPr lang="fr-FR" sz="800" dirty="0">
                <a:solidFill>
                  <a:schemeClr val="accent3">
                    <a:lumMod val="50000"/>
                  </a:schemeClr>
                </a:solidFill>
              </a:rPr>
              <a:t>pêche </a:t>
            </a:r>
            <a:r>
              <a:rPr lang="fr-FR" sz="800" dirty="0" smtClean="0">
                <a:solidFill>
                  <a:schemeClr val="accent3">
                    <a:lumMod val="50000"/>
                  </a:schemeClr>
                </a:solidFill>
              </a:rPr>
              <a:t>comprise</a:t>
            </a:r>
            <a:r>
              <a:rPr lang="fr-FR" sz="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800" dirty="0" smtClean="0">
                <a:solidFill>
                  <a:schemeClr val="accent3">
                    <a:lumMod val="50000"/>
                  </a:schemeClr>
                </a:solidFill>
              </a:rPr>
              <a:t>pour </a:t>
            </a:r>
            <a:r>
              <a:rPr lang="fr-FR" sz="800" dirty="0" smtClean="0">
                <a:solidFill>
                  <a:schemeClr val="accent3">
                    <a:lumMod val="50000"/>
                  </a:schemeClr>
                </a:solidFill>
              </a:rPr>
              <a:t>les moins de 12 ans sur le domaine public.</a:t>
            </a:r>
          </a:p>
          <a:p>
            <a:pPr algn="ctr">
              <a:buFont typeface="Arial" charset="0"/>
              <a:buChar char="•"/>
              <a:defRPr/>
            </a:pPr>
            <a:r>
              <a:rPr lang="fr-FR" sz="800" dirty="0" smtClean="0">
                <a:solidFill>
                  <a:schemeClr val="accent3">
                    <a:lumMod val="50000"/>
                  </a:schemeClr>
                </a:solidFill>
              </a:rPr>
              <a:t>Pour les plus de 12 ans , le droit de pêche est de 27€ par enfant.</a:t>
            </a:r>
          </a:p>
          <a:p>
            <a:pPr algn="ctr">
              <a:buFont typeface="Arial" charset="0"/>
              <a:buChar char="•"/>
              <a:defRPr/>
            </a:pPr>
            <a:r>
              <a:rPr lang="fr-FR" sz="800" dirty="0" smtClean="0">
                <a:solidFill>
                  <a:schemeClr val="accent3">
                    <a:lumMod val="50000"/>
                  </a:schemeClr>
                </a:solidFill>
              </a:rPr>
              <a:t>Prix du module ramené à 240€ pour les groupes de plus de 12 ans ou sur le domaine privé.</a:t>
            </a:r>
            <a:endParaRPr lang="fr-FR" sz="8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763" name="Rectangle 17"/>
          <p:cNvSpPr>
            <a:spLocks noChangeArrowheads="1"/>
          </p:cNvSpPr>
          <p:nvPr/>
        </p:nvSpPr>
        <p:spPr bwMode="auto">
          <a:xfrm>
            <a:off x="714348" y="3643314"/>
            <a:ext cx="714380" cy="3571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fr-FR" b="1" dirty="0" smtClean="0">
                <a:solidFill>
                  <a:srgbClr val="336600"/>
                </a:solidFill>
              </a:rPr>
              <a:t>260</a:t>
            </a:r>
            <a:r>
              <a:rPr lang="fr-FR" b="1" dirty="0">
                <a:solidFill>
                  <a:srgbClr val="336600"/>
                </a:solidFill>
              </a:rPr>
              <a:t>€</a:t>
            </a:r>
          </a:p>
        </p:txBody>
      </p:sp>
      <p:sp>
        <p:nvSpPr>
          <p:cNvPr id="74764" name="Rectangle 18"/>
          <p:cNvSpPr>
            <a:spLocks noChangeArrowheads="1"/>
          </p:cNvSpPr>
          <p:nvPr/>
        </p:nvSpPr>
        <p:spPr bwMode="auto">
          <a:xfrm>
            <a:off x="2000250" y="6072188"/>
            <a:ext cx="857250" cy="3571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fr-FR" b="1" dirty="0" smtClean="0">
                <a:solidFill>
                  <a:srgbClr val="336600"/>
                </a:solidFill>
              </a:rPr>
              <a:t>350</a:t>
            </a:r>
            <a:r>
              <a:rPr lang="fr-FR" b="1" dirty="0">
                <a:solidFill>
                  <a:srgbClr val="336600"/>
                </a:solidFill>
              </a:rPr>
              <a:t>€</a:t>
            </a:r>
          </a:p>
        </p:txBody>
      </p:sp>
      <p:sp>
        <p:nvSpPr>
          <p:cNvPr id="23" name="Bulle ronde 22"/>
          <p:cNvSpPr/>
          <p:nvPr/>
        </p:nvSpPr>
        <p:spPr bwMode="auto">
          <a:xfrm>
            <a:off x="3428992" y="4429132"/>
            <a:ext cx="2643206" cy="1857388"/>
          </a:xfrm>
          <a:prstGeom prst="wedgeEllipseCallout">
            <a:avLst>
              <a:gd name="adj1" fmla="val -11289"/>
              <a:gd name="adj2" fmla="val 60690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fr-FR" sz="1000" b="1" dirty="0">
                <a:solidFill>
                  <a:schemeClr val="bg2">
                    <a:lumMod val="10000"/>
                  </a:schemeClr>
                </a:solidFill>
              </a:rPr>
              <a:t>Quizz Poisson :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bg2">
                    <a:lumMod val="10000"/>
                  </a:schemeClr>
                </a:solidFill>
              </a:rPr>
              <a:t>Connais-tu la bouvière ?</a:t>
            </a:r>
          </a:p>
          <a:p>
            <a:pPr algn="ctr">
              <a:defRPr/>
            </a:pPr>
            <a:r>
              <a:rPr lang="fr-FR" sz="800" dirty="0">
                <a:solidFill>
                  <a:schemeClr val="bg2">
                    <a:lumMod val="10000"/>
                  </a:schemeClr>
                </a:solidFill>
              </a:rPr>
              <a:t>La bouvière est un petit poisson d’eau douce qui ne peut survivre sans un hôte : la moule. Cette dernière protège ses œufs jusqu’à leur éclosion. A l’image de cette alliance, la préservation de la biodiversité de nos cours d’eau est donc vitale !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0" y="-107950"/>
            <a:ext cx="9144000" cy="1079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algn="ctr">
              <a:defRPr/>
            </a:pPr>
            <a:r>
              <a:rPr lang="fr-FR" sz="1400" b="1" kern="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1400" b="1" kern="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1100" b="1" kern="0" dirty="0" smtClean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400" b="1" kern="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1400" b="1" kern="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fr-FR" sz="1400" b="1" kern="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1400" b="1" kern="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fr-FR" sz="1400" b="1" kern="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1400" b="1" kern="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1400" b="1" kern="0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225</Words>
  <Application>Microsoft Office PowerPoint</Application>
  <PresentationFormat>Affichage à l'écran (4:3)</PresentationFormat>
  <Paragraphs>22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Admin</cp:lastModifiedBy>
  <cp:revision>33</cp:revision>
  <dcterms:created xsi:type="dcterms:W3CDTF">2023-06-28T14:00:50Z</dcterms:created>
  <dcterms:modified xsi:type="dcterms:W3CDTF">2026-03-12T19:13:38Z</dcterms:modified>
</cp:coreProperties>
</file>